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6" r:id="rId3"/>
    <p:sldId id="310" r:id="rId4"/>
    <p:sldId id="311" r:id="rId5"/>
    <p:sldId id="312" r:id="rId6"/>
    <p:sldId id="282" r:id="rId7"/>
    <p:sldId id="330" r:id="rId8"/>
    <p:sldId id="283" r:id="rId9"/>
    <p:sldId id="284" r:id="rId10"/>
    <p:sldId id="331" r:id="rId11"/>
    <p:sldId id="332" r:id="rId12"/>
    <p:sldId id="285" r:id="rId13"/>
    <p:sldId id="286" r:id="rId14"/>
    <p:sldId id="287" r:id="rId15"/>
    <p:sldId id="288" r:id="rId16"/>
    <p:sldId id="290" r:id="rId17"/>
    <p:sldId id="333" r:id="rId18"/>
    <p:sldId id="334" r:id="rId19"/>
    <p:sldId id="335" r:id="rId20"/>
    <p:sldId id="336" r:id="rId21"/>
    <p:sldId id="29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97" autoAdjust="0"/>
    <p:restoredTop sz="76087"/>
  </p:normalViewPr>
  <p:slideViewPr>
    <p:cSldViewPr>
      <p:cViewPr varScale="1">
        <p:scale>
          <a:sx n="60" d="100"/>
          <a:sy n="60" d="100"/>
        </p:scale>
        <p:origin x="12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8843B-C196-4A44-8B92-58E240D31012}" type="datetimeFigureOut">
              <a:rPr lang="en-US" smtClean="0"/>
              <a:t>3/27/19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C180B-BB14-42F9-8F8A-98153BC3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4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E7979D-6D9B-4A6B-8499-E4811C3DB915}" type="slidenum">
              <a:rPr kumimoji="0" lang="en-US" altLang="en-US"/>
              <a:pPr>
                <a:spcBef>
                  <a:spcPct val="0"/>
                </a:spcBef>
              </a:pPr>
              <a:t>1</a:t>
            </a:fld>
            <a:endParaRPr kumimoji="0"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8539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Better way of doing it?</a:t>
            </a:r>
          </a:p>
          <a:p>
            <a:r>
              <a:rPr lang="en-US" dirty="0"/>
              <a:t>In this case, </a:t>
            </a:r>
            <a:r>
              <a:rPr lang="en-US" dirty="0" err="1"/>
              <a:t>const</a:t>
            </a:r>
            <a:r>
              <a:rPr lang="en-US" dirty="0"/>
              <a:t> in the parameter list prevents the referenced object from being modified.</a:t>
            </a:r>
          </a:p>
          <a:p>
            <a:r>
              <a:rPr lang="en-US" dirty="0"/>
              <a:t>The </a:t>
            </a:r>
            <a:r>
              <a:rPr lang="en-US" dirty="0" err="1"/>
              <a:t>const</a:t>
            </a:r>
            <a:r>
              <a:rPr lang="en-US" dirty="0"/>
              <a:t> after the parameter list prevents the object itself from being modified.</a:t>
            </a:r>
          </a:p>
          <a:p>
            <a:r>
              <a:rPr lang="en-US" dirty="0"/>
              <a:t>The result will be returned into an object.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45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37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037C808B-2D56-4340-B6DA-A16720FDA7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11E92C6-7414-6D4C-AAB7-FAD3D89BB2B2}" type="slidenum">
              <a:rPr kumimoji="0" lang="en-US" altLang="en-US"/>
              <a:pPr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A50B4EA4-0F2E-3648-9FE5-19E15FC559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535143BF-97B7-8948-BB69-39A029D45F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438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551AA114-CA70-514A-AEC3-0A99B91D86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EAF829C-513B-B143-A5A7-FAD3DCB07781}" type="slidenum">
              <a:rPr kumimoji="0" lang="en-US" altLang="en-US"/>
              <a:pPr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88E36D5C-29F7-4847-ACCF-104468014D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A0B80A05-20FD-B245-BA28-8F1F2F6BB1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5813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1F0443B2-5E3A-E146-920F-20E9C9E5B5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8E22F7E-5795-C748-A201-41AFEFD58BC7}" type="slidenum">
              <a:rPr kumimoji="0" lang="en-US" altLang="en-US"/>
              <a:pPr>
                <a:spcBef>
                  <a:spcPct val="0"/>
                </a:spcBef>
              </a:pPr>
              <a:t>14</a:t>
            </a:fld>
            <a:endParaRPr kumimoji="0" lang="en-US" altLang="en-US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0F61F86E-2DFA-364D-8C47-85CE375718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9B1AA8A8-64EC-E243-BEE9-0CC21F33A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94763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C4811553-B477-BF47-B92A-E15BBE4E9A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A258150-99F2-B34A-9297-B81453DF491B}" type="slidenum">
              <a:rPr kumimoji="0" lang="en-US" altLang="en-US"/>
              <a:pPr>
                <a:spcBef>
                  <a:spcPct val="0"/>
                </a:spcBef>
              </a:pPr>
              <a:t>15</a:t>
            </a:fld>
            <a:endParaRPr kumimoji="0" lang="en-US" altLang="en-US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C2844F4A-E094-7E4D-86C6-F28E82AE3E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71A8D471-E2B0-7B49-AF0F-08FBFFA11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 See pr11-09.cpp, </a:t>
            </a:r>
            <a:r>
              <a:rPr lang="en-US" altLang="en-US" dirty="0" err="1">
                <a:latin typeface="Times New Roman" panose="02020603050405020304" pitchFamily="18" charset="0"/>
              </a:rPr>
              <a:t>overload.h</a:t>
            </a:r>
            <a:r>
              <a:rPr lang="en-US" altLang="en-US" dirty="0">
                <a:latin typeface="Times New Roman" panose="02020603050405020304" pitchFamily="18" charset="0"/>
              </a:rPr>
              <a:t>, and </a:t>
            </a:r>
            <a:r>
              <a:rPr lang="en-US" altLang="en-US" dirty="0" err="1">
                <a:latin typeface="Times New Roman" panose="02020603050405020304" pitchFamily="18" charset="0"/>
              </a:rPr>
              <a:t>overload.cpp</a:t>
            </a:r>
            <a:r>
              <a:rPr lang="en-US" altLang="en-US" dirty="0">
                <a:latin typeface="Times New Roman" panose="02020603050405020304" pitchFamily="18" charset="0"/>
              </a:rPr>
              <a:t>  - overloaded assignment and copy constructor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Better yet, parameter should be </a:t>
            </a:r>
            <a:r>
              <a:rPr lang="en-US" altLang="en-US" dirty="0" err="1">
                <a:latin typeface="Times New Roman" panose="02020603050405020304" pitchFamily="18" charset="0"/>
              </a:rPr>
              <a:t>const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5076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0FEFD7DD-399D-5E44-9EC5-41A9FCE6D4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FFDC72-6724-964B-A876-6B150309C25D}" type="slidenum">
              <a:rPr kumimoji="0" lang="en-US" altLang="en-US"/>
              <a:pPr>
                <a:spcBef>
                  <a:spcPct val="0"/>
                </a:spcBef>
              </a:pPr>
              <a:t>16</a:t>
            </a:fld>
            <a:endParaRPr kumimoji="0" lang="en-US" altLang="en-US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F1C63A4D-3A3F-D346-B7EA-7BDC1A9C08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B9946556-3B51-AE4E-B4A9-3E82A4EF7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See Length1.h, Length1.cpp, pr11-11.cpp – overloaded </a:t>
            </a:r>
            <a:r>
              <a:rPr lang="en-US" altLang="en-US" dirty="0" err="1">
                <a:latin typeface="Times New Roman" panose="02020603050405020304" pitchFamily="18" charset="0"/>
              </a:rPr>
              <a:t>arith</a:t>
            </a:r>
            <a:r>
              <a:rPr lang="en-US" altLang="en-US" dirty="0">
                <a:latin typeface="Times New Roman" panose="02020603050405020304" pitchFamily="18" charset="0"/>
              </a:rPr>
              <a:t> and relational operators and stream</a:t>
            </a:r>
          </a:p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6731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954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910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9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793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See Length1.h, Length1.cpp, pr11-11.cpp – overloaded </a:t>
            </a:r>
            <a:r>
              <a:rPr lang="en-US" altLang="en-US" dirty="0" err="1">
                <a:latin typeface="Times New Roman" panose="02020603050405020304" pitchFamily="18" charset="0"/>
              </a:rPr>
              <a:t>arith</a:t>
            </a:r>
            <a:r>
              <a:rPr lang="en-US" altLang="en-US" dirty="0">
                <a:latin typeface="Times New Roman" panose="02020603050405020304" pitchFamily="18" charset="0"/>
              </a:rPr>
              <a:t> and relational operators and stream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883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242EE01C-1373-F54C-81DB-DBA5B5F39E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1208E5E-854A-EB4C-8E7F-423D003187BE}" type="slidenum">
              <a:rPr kumimoji="0" lang="en-US" altLang="en-US"/>
              <a:pPr>
                <a:spcBef>
                  <a:spcPct val="0"/>
                </a:spcBef>
              </a:pPr>
              <a:t>21</a:t>
            </a:fld>
            <a:endParaRPr kumimoji="0" lang="en-US" altLang="en-US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222E6797-39D4-5D41-A1B6-EBB6093D0D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D862C7B7-2B5C-9F4F-8B4E-903CC91516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pr11-12.cpp and name.h, then pr11-13.cpp and trans.h</a:t>
            </a:r>
          </a:p>
        </p:txBody>
      </p:sp>
    </p:spTree>
    <p:extLst>
      <p:ext uri="{BB962C8B-B14F-4D97-AF65-F5344CB8AC3E}">
        <p14:creationId xmlns:p14="http://schemas.microsoft.com/office/powerpoint/2010/main" val="4239446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D7CA7BAD-90A9-AC48-89B9-C75540C593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BA78FD-C554-BF4E-A279-0645F4E1A283}" type="slidenum">
              <a:rPr kumimoji="0" lang="en-US" altLang="en-US"/>
              <a:pPr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27E1D73D-A1DF-F84C-9D70-487C3AD1E2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D8565D3C-BBF3-6048-A356-584E8B324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295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16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66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FF56C45D-F08A-E64A-BA3F-9E6D8B5529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B655DE8-6924-C84F-B3CE-7D98E0C7F4CA}" type="slidenum">
              <a:rPr kumimoji="0" lang="en-US" altLang="en-US"/>
              <a:pPr>
                <a:spcBef>
                  <a:spcPct val="0"/>
                </a:spcBef>
              </a:pPr>
              <a:t>6</a:t>
            </a:fld>
            <a:endParaRPr kumimoji="0" lang="en-US" altLang="en-US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3F561500-456B-564E-9C82-F4B95B48F9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5B69FB61-51D5-0246-9F62-08271E9F28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6470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FF56C45D-F08A-E64A-BA3F-9E6D8B5529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B655DE8-6924-C84F-B3CE-7D98E0C7F4CA}" type="slidenum">
              <a:rPr kumimoji="0" lang="en-US" altLang="en-US"/>
              <a:pPr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3F561500-456B-564E-9C82-F4B95B48F9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5B69FB61-51D5-0246-9F62-08271E9F28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 must preserve the “</a:t>
            </a:r>
            <a:r>
              <a:rPr lang="en-US" altLang="en-US" dirty="0" err="1">
                <a:latin typeface="Times New Roman" panose="02020603050405020304" pitchFamily="18" charset="0"/>
              </a:rPr>
              <a:t>aryness</a:t>
            </a:r>
            <a:r>
              <a:rPr lang="en-US" altLang="en-US" dirty="0">
                <a:latin typeface="Times New Roman" panose="02020603050405020304" pitchFamily="18" charset="0"/>
              </a:rPr>
              <a:t>” of the operator:  </a:t>
            </a:r>
            <a:r>
              <a:rPr lang="en-US" altLang="en-US" dirty="0" err="1">
                <a:latin typeface="Times New Roman" panose="02020603050405020304" pitchFamily="18" charset="0"/>
              </a:rPr>
              <a:t>i.e</a:t>
            </a:r>
            <a:r>
              <a:rPr lang="en-US" altLang="en-US" dirty="0">
                <a:latin typeface="Times New Roman" panose="02020603050405020304" pitchFamily="18" charset="0"/>
              </a:rPr>
              <a:t> unary or binary</a:t>
            </a:r>
          </a:p>
        </p:txBody>
      </p:sp>
    </p:spTree>
    <p:extLst>
      <p:ext uri="{BB962C8B-B14F-4D97-AF65-F5344CB8AC3E}">
        <p14:creationId xmlns:p14="http://schemas.microsoft.com/office/powerpoint/2010/main" val="2344050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391CC570-4367-D74A-9E6C-B69AD37368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05955D-C7FB-2F40-83D3-AE2802963873}" type="slidenum">
              <a:rPr kumimoji="0" lang="en-US" altLang="en-US"/>
              <a:pPr>
                <a:spcBef>
                  <a:spcPct val="0"/>
                </a:spcBef>
              </a:pPr>
              <a:t>8</a:t>
            </a:fld>
            <a:endParaRPr kumimoji="0" lang="en-US" altLang="en-US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4651CF16-750E-6A4C-AC9D-E6EA84288F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3238E96E-8037-DF4D-8602-E79E4A2ED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491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02C005B4-960F-A148-A302-6B3042CA8E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140C584-0A39-9E48-BE77-D97A7E897241}" type="slidenum">
              <a:rPr kumimoji="0" lang="en-US" altLang="en-US"/>
              <a:pPr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F1B439BA-A871-2E46-9A92-7F060BC932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EAAAE60E-2014-CA41-BC17-744D2153F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8848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2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0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5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1525"/>
            <a:ext cx="8229600" cy="5345475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8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4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7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6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6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C2D8F-0DC8-40FB-9AFD-7C3A4EDA7B85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0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09800"/>
            <a:ext cx="6019800" cy="1676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More about Classes </a:t>
            </a:r>
            <a:br>
              <a:rPr lang="en-US" altLang="en-US" sz="3200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and </a:t>
            </a:r>
            <a:br>
              <a:rPr lang="en-US" altLang="en-US" sz="3200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Object Oriented Programming</a:t>
            </a:r>
          </a:p>
        </p:txBody>
      </p:sp>
    </p:spTree>
    <p:extLst>
      <p:ext uri="{BB962C8B-B14F-4D97-AF65-F5344CB8AC3E}">
        <p14:creationId xmlns:p14="http://schemas.microsoft.com/office/powerpoint/2010/main" val="12908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65577"/>
            <a:ext cx="8229600" cy="544286"/>
          </a:xfrm>
        </p:spPr>
        <p:txBody>
          <a:bodyPr>
            <a:noAutofit/>
          </a:bodyPr>
          <a:lstStyle/>
          <a:p>
            <a:pPr lvl="0" algn="l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Operator Overloading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06023"/>
            <a:ext cx="8229600" cy="5423376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 overload the following operators to add, subtract, multiply, and two  objects: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22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OpClass</a:t>
            </a:r>
            <a:r>
              <a:rPr lang="en-US" sz="22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operator+ (</a:t>
            </a:r>
            <a:r>
              <a:rPr lang="en-US" sz="22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OpClass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&amp;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2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) </a:t>
            </a:r>
            <a:r>
              <a:rPr lang="en-US" sz="22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OpClass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operator- (</a:t>
            </a:r>
            <a:r>
              <a:rPr lang="en-US" sz="22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OpClass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&amp;r) </a:t>
            </a:r>
            <a:r>
              <a:rPr lang="en-US" sz="22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OpClass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operator* (</a:t>
            </a:r>
            <a:r>
              <a:rPr lang="en-US" sz="22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OpClass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&amp;r) </a:t>
            </a:r>
            <a:r>
              <a:rPr lang="en-US" sz="2200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082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65577"/>
            <a:ext cx="8229600" cy="544286"/>
          </a:xfrm>
        </p:spPr>
        <p:txBody>
          <a:bodyPr>
            <a:noAutofit/>
          </a:bodyPr>
          <a:lstStyle/>
          <a:p>
            <a:pPr lvl="0" algn="l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Overloading  +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4715" y="838200"/>
            <a:ext cx="8229600" cy="5791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spcBef>
                <a:spcPct val="40000"/>
              </a:spcBef>
              <a:buNone/>
            </a:pPr>
            <a:r>
              <a:rPr lang="en-US" altLang="en-US" sz="2000" dirty="0" err="1">
                <a:solidFill>
                  <a:srgbClr val="3D8963"/>
                </a:solidFill>
                <a:latin typeface="Courier New" panose="02070309020205020404" pitchFamily="49" charset="0"/>
              </a:rPr>
              <a:t>OpClass</a:t>
            </a:r>
            <a:r>
              <a:rPr lang="en-US" altLang="en-US" sz="2000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3D8963"/>
                </a:solidFill>
                <a:latin typeface="Courier New" panose="02070309020205020404" pitchFamily="49" charset="0"/>
              </a:rPr>
              <a:t>OpClass</a:t>
            </a:r>
            <a:r>
              <a:rPr lang="en-US" altLang="en-US" sz="2000" dirty="0">
                <a:solidFill>
                  <a:srgbClr val="3D8963"/>
                </a:solidFill>
                <a:latin typeface="Courier New" panose="02070309020205020404" pitchFamily="49" charset="0"/>
              </a:rPr>
              <a:t>::operator+(</a:t>
            </a:r>
            <a:r>
              <a:rPr lang="en-US" altLang="en-US" sz="2000" dirty="0" err="1">
                <a:solidFill>
                  <a:srgbClr val="3D8963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sz="2000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3D8963"/>
                </a:solidFill>
                <a:latin typeface="Courier New" panose="02070309020205020404" pitchFamily="49" charset="0"/>
              </a:rPr>
              <a:t>OpClass</a:t>
            </a:r>
            <a:r>
              <a:rPr lang="en-US" altLang="en-US" sz="2000" dirty="0">
                <a:solidFill>
                  <a:srgbClr val="3D8963"/>
                </a:solidFill>
                <a:latin typeface="Courier New" panose="02070309020205020404" pitchFamily="49" charset="0"/>
              </a:rPr>
              <a:t> &amp;r) </a:t>
            </a:r>
            <a:r>
              <a:rPr lang="en-US" altLang="en-US" sz="2000" dirty="0" err="1">
                <a:solidFill>
                  <a:srgbClr val="3D8963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sz="2000" dirty="0">
                <a:solidFill>
                  <a:srgbClr val="3D8963"/>
                </a:solidFill>
                <a:latin typeface="Courier New" panose="02070309020205020404" pitchFamily="49" charset="0"/>
              </a:rPr>
              <a:t> {</a:t>
            </a:r>
          </a:p>
          <a:p>
            <a:pPr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3D8963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solidFill>
                  <a:srgbClr val="3D8963"/>
                </a:solidFill>
                <a:latin typeface="Courier New" panose="02070309020205020404" pitchFamily="49" charset="0"/>
              </a:rPr>
              <a:t>OpClass</a:t>
            </a:r>
            <a:r>
              <a:rPr lang="en-US" altLang="en-US" sz="2000" dirty="0">
                <a:solidFill>
                  <a:srgbClr val="3D8963"/>
                </a:solidFill>
                <a:latin typeface="Courier New" panose="02070309020205020404" pitchFamily="49" charset="0"/>
              </a:rPr>
              <a:t> sum;</a:t>
            </a:r>
          </a:p>
          <a:p>
            <a:pPr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0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sum.x</a:t>
            </a:r>
            <a:r>
              <a:rPr lang="en-US" altLang="en-US" sz="2000" b="1" dirty="0">
                <a:solidFill>
                  <a:srgbClr val="3D8963"/>
                </a:solidFill>
                <a:latin typeface="Courier New" panose="02070309020205020404" pitchFamily="49" charset="0"/>
              </a:rPr>
              <a:t> = this-&gt;x + </a:t>
            </a:r>
            <a:r>
              <a:rPr lang="en-US" altLang="en-US" sz="20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r.x</a:t>
            </a:r>
            <a:r>
              <a:rPr lang="en-US" altLang="en-US" sz="2000" b="1" dirty="0">
                <a:solidFill>
                  <a:srgbClr val="3D8963"/>
                </a:solidFill>
                <a:latin typeface="Courier New" panose="02070309020205020404" pitchFamily="49" charset="0"/>
              </a:rPr>
              <a:t>; </a:t>
            </a:r>
          </a:p>
          <a:p>
            <a:pPr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000" dirty="0">
                <a:solidFill>
                  <a:srgbClr val="3D8963"/>
                </a:solidFill>
                <a:latin typeface="Courier New" panose="02070309020205020404" pitchFamily="49" charset="0"/>
              </a:rPr>
              <a:t>return sum;</a:t>
            </a:r>
          </a:p>
          <a:p>
            <a:pPr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3D8963"/>
                </a:solidFill>
                <a:latin typeface="Courier New" panose="02070309020205020404" pitchFamily="49" charset="0"/>
              </a:rPr>
              <a:t> 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503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00BE2BD6-152E-B249-93FE-C6A39EDB21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Invoking an Overloaded Operator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3FB93130-22EC-C04A-A109-C296F9ECCA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7924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An overloaded operator can be invoked one of two ways.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as a member function: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OpClass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a, b, s;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s =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a.operator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+(b);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or in the more conventional manner: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OpClass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a, b, s;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s = 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a + b;</a:t>
            </a:r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D7374DD0-8EFF-B847-BA41-C172160DC0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1-</a:t>
            </a:r>
            <a:fld id="{4255B4F5-CD0F-9247-B893-5DFE955790AE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63775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53DA901E-6CB8-8946-BDB9-B48243B861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Overloading Assignment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54ABF2C2-4235-974F-862B-9E4292F3C7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10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Overloading the assignment operator solves problems with object assignment when an object contains a pointer to dynamic memory.</a:t>
            </a:r>
          </a:p>
          <a:p>
            <a:pPr eaLnBrk="1" hangingPunct="1">
              <a:lnSpc>
                <a:spcPct val="80000"/>
              </a:lnSpc>
            </a:pPr>
            <a:endParaRPr lang="en-US" altLang="en-US"/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The assignment operator is most naturally overloaded as an instance member function</a:t>
            </a:r>
          </a:p>
          <a:p>
            <a:pPr eaLnBrk="1" hangingPunct="1">
              <a:lnSpc>
                <a:spcPct val="80000"/>
              </a:lnSpc>
            </a:pPr>
            <a:endParaRPr lang="en-US" altLang="en-US"/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It needs to return a value of the assigned object to allow cascaded assignments such 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  </a:t>
            </a:r>
            <a:r>
              <a:rPr lang="en-US" altLang="en-US" sz="2800" b="1">
                <a:solidFill>
                  <a:srgbClr val="3D8963"/>
                </a:solidFill>
                <a:latin typeface="Courier New" panose="02070309020205020404" pitchFamily="49" charset="0"/>
              </a:rPr>
              <a:t>a = b = c;</a:t>
            </a:r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918F1803-DA60-EF44-AF5B-C7BC59A848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1-</a:t>
            </a:r>
            <a:fld id="{4255B4F5-CD0F-9247-B893-5DFE955790AE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27453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62E29033-E231-1340-9400-D90C18703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Overloading Assignment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3C72736D-52D4-7C4F-8AE9-1DB4760E2A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4582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Assignment overloaded as a member function: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class </a:t>
            </a:r>
            <a:r>
              <a:rPr lang="en-US" altLang="en-US" sz="2800" dirty="0" err="1">
                <a:solidFill>
                  <a:srgbClr val="3D8963"/>
                </a:solidFill>
                <a:latin typeface="Courier New" panose="02070309020205020404" pitchFamily="49" charset="0"/>
              </a:rPr>
              <a:t>CpClass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  private: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    </a:t>
            </a:r>
            <a:r>
              <a:rPr lang="en-US" altLang="en-US" sz="2800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*p;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  public: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    </a:t>
            </a:r>
            <a:r>
              <a:rPr lang="en-US" altLang="en-US" sz="2800" dirty="0" err="1">
                <a:solidFill>
                  <a:srgbClr val="3D8963"/>
                </a:solidFill>
                <a:latin typeface="Courier New" panose="02070309020205020404" pitchFamily="49" charset="0"/>
              </a:rPr>
              <a:t>CpClass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800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v=0) 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       p = new </a:t>
            </a:r>
            <a:r>
              <a:rPr lang="en-US" altLang="en-US" sz="2800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;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       *p = v;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    ~</a:t>
            </a:r>
            <a:r>
              <a:rPr lang="en-US" altLang="en-US" sz="2800" dirty="0" err="1">
                <a:solidFill>
                  <a:srgbClr val="3D8963"/>
                </a:solidFill>
                <a:latin typeface="Courier New" panose="02070309020205020404" pitchFamily="49" charset="0"/>
              </a:rPr>
              <a:t>CpClass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(){delete p;}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</a:t>
            </a:r>
            <a:r>
              <a:rPr lang="en-US" altLang="en-US" sz="28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CpClass</a:t>
            </a:r>
            <a:r>
              <a:rPr lang="en-US" altLang="en-US" sz="2800" b="1" dirty="0">
                <a:solidFill>
                  <a:srgbClr val="C00000"/>
                </a:solidFill>
                <a:latin typeface="Courier New" panose="02070309020205020404" pitchFamily="49" charset="0"/>
              </a:rPr>
              <a:t> operator=(</a:t>
            </a:r>
            <a:r>
              <a:rPr lang="en-US" altLang="en-US" sz="28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CpClass</a:t>
            </a:r>
            <a:r>
              <a:rPr lang="en-US" altLang="en-US" sz="2800" b="1" dirty="0">
                <a:solidFill>
                  <a:srgbClr val="C00000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};</a:t>
            </a:r>
            <a:endParaRPr lang="en-US" altLang="en-US" sz="2800" dirty="0">
              <a:solidFill>
                <a:srgbClr val="3D8963"/>
              </a:solidFill>
            </a:endParaRPr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972841EE-2699-3C4D-A185-F138847720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1-</a:t>
            </a:r>
            <a:fld id="{4255B4F5-CD0F-9247-B893-5DFE955790AE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84248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0A77FB43-AB97-B849-84CE-2887C9CBDC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Overloading Assignment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99F6ECF8-BF34-6B47-8F2C-6FF755DD10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10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The implementation returns a value: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CpClass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CpClass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::operator=(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CpClass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r)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 *p = *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r.p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 return *this;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};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Invoking the assignment operator: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CpClass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a, x(45);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a.operator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=(x); // either of these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a = x;          // lines can be used</a:t>
            </a:r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5D7A27D7-F19E-B94E-B3C2-25413D51AE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1-</a:t>
            </a:r>
            <a:fld id="{4255B4F5-CD0F-9247-B893-5DFE955790AE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24327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0A8EED3B-981E-DB40-A032-DF216FEB7C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/>
              <a:t>Overloading Types of Operators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29064D55-1121-6A4B-BF54-9552C7B9DC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++</a:t>
            </a:r>
            <a:r>
              <a:rPr lang="en-US" altLang="en-US" b="1" dirty="0"/>
              <a:t>, </a:t>
            </a:r>
            <a:r>
              <a:rPr lang="en-US" altLang="en-US" b="1" dirty="0">
                <a:latin typeface="Courier New" panose="02070309020205020404" pitchFamily="49" charset="0"/>
              </a:rPr>
              <a:t>--</a:t>
            </a:r>
            <a:r>
              <a:rPr lang="en-US" altLang="en-US" dirty="0"/>
              <a:t> operators overloaded differently for prefix vs. postfix notation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Overloaded relational operators should return a </a:t>
            </a:r>
            <a:r>
              <a:rPr lang="en-US" altLang="en-US" b="1" dirty="0">
                <a:latin typeface="Courier New" panose="02070309020205020404" pitchFamily="49" charset="0"/>
              </a:rPr>
              <a:t>bool</a:t>
            </a:r>
            <a:r>
              <a:rPr lang="en-US" altLang="en-US" dirty="0"/>
              <a:t> value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Overloaded stream operators </a:t>
            </a:r>
            <a:r>
              <a:rPr lang="en-US" altLang="en-US" b="1" dirty="0">
                <a:latin typeface="Courier New" panose="02070309020205020404" pitchFamily="49" charset="0"/>
              </a:rPr>
              <a:t>&gt;&gt;</a:t>
            </a:r>
            <a:r>
              <a:rPr lang="en-US" altLang="en-US" dirty="0"/>
              <a:t>, </a:t>
            </a:r>
            <a:r>
              <a:rPr lang="en-US" altLang="en-US" b="1" dirty="0">
                <a:latin typeface="Courier New" panose="02070309020205020404" pitchFamily="49" charset="0"/>
              </a:rPr>
              <a:t>&lt;&lt;</a:t>
            </a:r>
            <a:r>
              <a:rPr lang="en-US" altLang="en-US" dirty="0"/>
              <a:t> must return </a:t>
            </a:r>
            <a:r>
              <a:rPr lang="en-US" altLang="en-US" b="1" dirty="0" err="1">
                <a:latin typeface="Courier New" panose="02070309020205020404" pitchFamily="49" charset="0"/>
              </a:rPr>
              <a:t>istream</a:t>
            </a:r>
            <a:r>
              <a:rPr lang="en-US" altLang="en-US" dirty="0"/>
              <a:t>, </a:t>
            </a:r>
            <a:r>
              <a:rPr lang="en-US" altLang="en-US" b="1" dirty="0" err="1">
                <a:latin typeface="Courier New" panose="02070309020205020404" pitchFamily="49" charset="0"/>
              </a:rPr>
              <a:t>ostream</a:t>
            </a:r>
            <a:r>
              <a:rPr lang="en-US" altLang="en-US" dirty="0"/>
              <a:t> objects and take </a:t>
            </a:r>
            <a:r>
              <a:rPr lang="en-US" altLang="en-US" b="1" dirty="0" err="1">
                <a:latin typeface="Courier New" panose="02070309020205020404" pitchFamily="49" charset="0"/>
              </a:rPr>
              <a:t>istream</a:t>
            </a:r>
            <a:r>
              <a:rPr lang="en-US" altLang="en-US" dirty="0"/>
              <a:t>, </a:t>
            </a:r>
            <a:r>
              <a:rPr lang="en-US" altLang="en-US" b="1" dirty="0" err="1">
                <a:latin typeface="Courier New" panose="02070309020205020404" pitchFamily="49" charset="0"/>
              </a:rPr>
              <a:t>ostream</a:t>
            </a:r>
            <a:r>
              <a:rPr lang="en-US" altLang="en-US" dirty="0"/>
              <a:t> objects as parameters.  These are best overloaded as standalone operator functions.</a:t>
            </a:r>
          </a:p>
        </p:txBody>
      </p:sp>
      <p:sp>
        <p:nvSpPr>
          <p:cNvPr id="77828" name="Slide Number Placeholder 3">
            <a:extLst>
              <a:ext uri="{FF2B5EF4-FFF2-40B4-BE49-F238E27FC236}">
                <a16:creationId xmlns:a16="http://schemas.microsoft.com/office/drawing/2014/main" id="{D3A95BB9-FF57-3543-B484-A1C2EA7698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1-</a:t>
            </a:r>
            <a:fld id="{4255B4F5-CD0F-9247-B893-5DFE955790AE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0067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65577"/>
            <a:ext cx="8229600" cy="544286"/>
          </a:xfrm>
        </p:spPr>
        <p:txBody>
          <a:bodyPr>
            <a:noAutofit/>
          </a:bodyPr>
          <a:lstStyle/>
          <a:p>
            <a:pPr lvl="0" algn="l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Overloading &lt;&lt;  and  &gt;&gt;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30086"/>
            <a:ext cx="8839200" cy="539931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Given: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OpClass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want to be able to do something like</a:t>
            </a:r>
          </a:p>
          <a:p>
            <a:pPr marL="509588" indent="0">
              <a:spcAft>
                <a:spcPts val="600"/>
              </a:spcAft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c;       or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c;</a:t>
            </a:r>
          </a:p>
          <a:p>
            <a:pPr marL="509588" indent="0">
              <a:spcAft>
                <a:spcPts val="600"/>
              </a:spcAft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  <a:tabLst>
                <a:tab pos="344488" algn="l"/>
              </a:tabLs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the left hand side of &gt;&gt;  or &lt;&lt; is not an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OpClass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we must use the friend function form. So in </a:t>
            </a:r>
            <a:r>
              <a:rPr lang="en-US" dirty="0" err="1"/>
              <a:t>OpClass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 include:</a:t>
            </a:r>
          </a:p>
          <a:p>
            <a:pPr marL="0" indent="0">
              <a:spcAft>
                <a:spcPts val="600"/>
              </a:spcAft>
              <a:buNone/>
              <a:tabLst>
                <a:tab pos="344488" algn="l"/>
              </a:tabLst>
            </a:pP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  <a:tabLst>
                <a:tab pos="344488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friend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&amp;operator&lt;&lt;(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&amp;out,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&amp;c);</a:t>
            </a:r>
          </a:p>
        </p:txBody>
      </p:sp>
    </p:spTree>
    <p:extLst>
      <p:ext uri="{BB962C8B-B14F-4D97-AF65-F5344CB8AC3E}">
        <p14:creationId xmlns:p14="http://schemas.microsoft.com/office/powerpoint/2010/main" val="85239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65577"/>
            <a:ext cx="8229600" cy="544286"/>
          </a:xfrm>
        </p:spPr>
        <p:txBody>
          <a:bodyPr>
            <a:noAutofit/>
          </a:bodyPr>
          <a:lstStyle/>
          <a:p>
            <a:pPr lvl="0" algn="l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Overloading &lt;&lt;  and  &gt;&gt;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4721" y="1206024"/>
            <a:ext cx="8229600" cy="54233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provide the implementation in either </a:t>
            </a:r>
            <a:r>
              <a:rPr lang="en-US" dirty="0" err="1"/>
              <a:t>OpClass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.cpp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inline in the class definition.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ostream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&amp;operator&lt;&lt;(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ostream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&amp;out,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OpClass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&amp;c) {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 &lt;&lt;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c.x</a:t>
            </a:r>
            <a:r>
              <a:rPr lang="en-US" sz="2200" dirty="0"/>
              <a:t>;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return(out);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868024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65577"/>
            <a:ext cx="8229600" cy="544286"/>
          </a:xfrm>
        </p:spPr>
        <p:txBody>
          <a:bodyPr>
            <a:noAutofit/>
          </a:bodyPr>
          <a:lstStyle/>
          <a:p>
            <a:pPr lvl="0" algn="l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Overloading &lt;&lt;  and  &gt;&gt;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257799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that our new overload just uses the built in overload of &lt;&lt; to output each component of the Complex object.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the key to cascading application of the &lt;&lt; operator</a:t>
            </a:r>
          </a:p>
        </p:txBody>
      </p:sp>
    </p:spTree>
    <p:extLst>
      <p:ext uri="{BB962C8B-B14F-4D97-AF65-F5344CB8AC3E}">
        <p14:creationId xmlns:p14="http://schemas.microsoft.com/office/powerpoint/2010/main" val="136598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5315"/>
            <a:ext cx="8229600" cy="544286"/>
          </a:xfrm>
        </p:spPr>
        <p:txBody>
          <a:bodyPr>
            <a:noAutofit/>
          </a:bodyPr>
          <a:lstStyle/>
          <a:p>
            <a:pPr lvl="0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C++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371601"/>
            <a:ext cx="7543800" cy="2743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Operator overloading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55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65577"/>
            <a:ext cx="8229600" cy="544286"/>
          </a:xfrm>
        </p:spPr>
        <p:txBody>
          <a:bodyPr>
            <a:noAutofit/>
          </a:bodyPr>
          <a:lstStyle/>
          <a:p>
            <a:pPr lvl="0" algn="l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Overloading &lt;&lt;  and  &gt;&gt;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0500" y="1230086"/>
            <a:ext cx="8763000" cy="5791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implementation of &gt;&gt; is similar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istream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&amp;operator&gt;&gt;(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istream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&amp;in,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OpClass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&amp;c)  {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&gt;&gt;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c.x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return in;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94049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8F1A6861-9DA9-D941-BB6D-C15F3F30D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Overloaded </a:t>
            </a:r>
            <a:r>
              <a:rPr lang="en-US" altLang="en-US" b="1">
                <a:latin typeface="Courier New" panose="02070309020205020404" pitchFamily="49" charset="0"/>
              </a:rPr>
              <a:t>[]</a:t>
            </a:r>
            <a:r>
              <a:rPr lang="en-US" altLang="en-US"/>
              <a:t> Operator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51013C1D-C2B1-7542-B835-EFD15B68D4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7772400" cy="3352800"/>
          </a:xfrm>
        </p:spPr>
        <p:txBody>
          <a:bodyPr/>
          <a:lstStyle/>
          <a:p>
            <a:pPr eaLnBrk="1" hangingPunct="1"/>
            <a:r>
              <a:rPr lang="en-US" altLang="en-US"/>
              <a:t>Can be used to create classes that behave like arrays, providing bounds-checking on subscripts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Overloaded </a:t>
            </a:r>
            <a:r>
              <a:rPr lang="en-US" altLang="en-US" b="1">
                <a:latin typeface="Courier New" panose="02070309020205020404" pitchFamily="49" charset="0"/>
              </a:rPr>
              <a:t>[]</a:t>
            </a:r>
            <a:r>
              <a:rPr lang="en-US" altLang="en-US"/>
              <a:t> returns a reference to an object, not the object itself</a:t>
            </a:r>
          </a:p>
        </p:txBody>
      </p:sp>
      <p:sp>
        <p:nvSpPr>
          <p:cNvPr id="79876" name="Slide Number Placeholder 3">
            <a:extLst>
              <a:ext uri="{FF2B5EF4-FFF2-40B4-BE49-F238E27FC236}">
                <a16:creationId xmlns:a16="http://schemas.microsoft.com/office/drawing/2014/main" id="{4536E1E7-D3DB-2049-BBF1-120ED05079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1-</a:t>
            </a:r>
            <a:fld id="{4255B4F5-CD0F-9247-B893-5DFE955790AE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21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52552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3E9C7FBE-58C5-E84B-9CFB-4B5336F79B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11.6  Operator Overloading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5F878F23-61C3-E04C-97B6-36A89043AD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534400" cy="48768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altLang="en-US" dirty="0"/>
              <a:t>Operators such as </a:t>
            </a:r>
            <a:r>
              <a:rPr lang="en-US" altLang="en-US" b="1" dirty="0">
                <a:latin typeface="Courier New" panose="02070309020205020404" pitchFamily="49" charset="0"/>
              </a:rPr>
              <a:t>=</a:t>
            </a:r>
            <a:r>
              <a:rPr lang="en-US" altLang="en-US" dirty="0"/>
              <a:t>, </a:t>
            </a:r>
            <a:r>
              <a:rPr lang="en-US" altLang="en-US" b="1" dirty="0">
                <a:latin typeface="Courier New" panose="02070309020205020404" pitchFamily="49" charset="0"/>
              </a:rPr>
              <a:t>+</a:t>
            </a:r>
            <a:r>
              <a:rPr lang="en-US" altLang="en-US" dirty="0"/>
              <a:t>, and others can be redefined for use with objects of a class</a:t>
            </a:r>
          </a:p>
          <a:p>
            <a:pPr>
              <a:lnSpc>
                <a:spcPct val="85000"/>
              </a:lnSpc>
            </a:pPr>
            <a:endParaRPr lang="en-US" altLang="en-US" dirty="0"/>
          </a:p>
          <a:p>
            <a:pPr>
              <a:lnSpc>
                <a:spcPct val="85000"/>
              </a:lnSpc>
            </a:pPr>
            <a:r>
              <a:rPr lang="en-US" altLang="en-US" dirty="0"/>
              <a:t>The name of the function for the overloaded operator is </a:t>
            </a:r>
            <a:r>
              <a:rPr lang="en-US" altLang="en-US" b="1" dirty="0">
                <a:latin typeface="Courier New" panose="02070309020205020404" pitchFamily="49" charset="0"/>
              </a:rPr>
              <a:t>operator</a:t>
            </a:r>
            <a:r>
              <a:rPr lang="en-US" altLang="en-US" dirty="0"/>
              <a:t> followed by the operator symbol, </a:t>
            </a:r>
            <a:r>
              <a:rPr lang="en-US" altLang="en-US" i="1" dirty="0"/>
              <a:t>e.g.</a:t>
            </a:r>
          </a:p>
          <a:p>
            <a:pPr marL="0" indent="0">
              <a:lnSpc>
                <a:spcPct val="85000"/>
              </a:lnSpc>
              <a:buNone/>
            </a:pPr>
            <a:endParaRPr lang="en-US" altLang="en-US" dirty="0"/>
          </a:p>
          <a:p>
            <a:pPr marL="1027113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u="sng" dirty="0"/>
              <a:t>Operator</a:t>
            </a:r>
            <a:r>
              <a:rPr lang="en-US" dirty="0"/>
              <a:t>		</a:t>
            </a:r>
            <a:r>
              <a:rPr lang="en-US" u="sng" dirty="0"/>
              <a:t>Function name</a:t>
            </a:r>
          </a:p>
          <a:p>
            <a:pPr marL="1027113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dirty="0"/>
              <a:t>+			operator+</a:t>
            </a:r>
          </a:p>
          <a:p>
            <a:pPr marL="1027113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dirty="0"/>
              <a:t>-			operator-</a:t>
            </a:r>
          </a:p>
          <a:p>
            <a:pPr marL="1027113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dirty="0"/>
              <a:t>*			operator*</a:t>
            </a:r>
          </a:p>
          <a:p>
            <a:pPr marL="1027113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dirty="0"/>
              <a:t>&lt;=			operator&lt;=</a:t>
            </a:r>
          </a:p>
          <a:p>
            <a:pPr marL="1027113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dirty="0"/>
              <a:t>-&gt; 			operator-&gt;</a:t>
            </a:r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F0F60194-449F-624E-A67B-42C04197DC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1-</a:t>
            </a:r>
            <a:fld id="{4255B4F5-CD0F-9247-B893-5DFE955790AE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23013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65577"/>
            <a:ext cx="8229600" cy="544286"/>
          </a:xfrm>
        </p:spPr>
        <p:txBody>
          <a:bodyPr>
            <a:noAutofit/>
          </a:bodyPr>
          <a:lstStyle/>
          <a:p>
            <a:pPr lvl="0" algn="l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Operator Overloading (Restrictions)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912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 operators can be overloaded. The ones that cannot are</a:t>
            </a:r>
          </a:p>
          <a:p>
            <a:pPr marL="62547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  (member access)  </a:t>
            </a:r>
          </a:p>
          <a:p>
            <a:pPr marL="62547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.*  (member access through pointer to member) </a:t>
            </a:r>
          </a:p>
          <a:p>
            <a:pPr marL="62547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::   (scope resolution)  </a:t>
            </a:r>
          </a:p>
          <a:p>
            <a:pPr marL="62547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?:   (ternary conditional) </a:t>
            </a:r>
          </a:p>
          <a:p>
            <a:pPr marL="62547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sizeof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01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65577"/>
            <a:ext cx="8229600" cy="544286"/>
          </a:xfrm>
        </p:spPr>
        <p:txBody>
          <a:bodyPr>
            <a:noAutofit/>
          </a:bodyPr>
          <a:lstStyle/>
          <a:p>
            <a:pPr lvl="0" algn="l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Operator Overloading (Restrictions)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912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Operator overloading is restricted to existing operators. Thus it is </a:t>
            </a:r>
            <a:r>
              <a:rPr lang="en-US" sz="2800" i="1" dirty="0">
                <a:solidFill>
                  <a:srgbClr val="C00000"/>
                </a:solidFill>
              </a:rPr>
              <a:t>not legal  </a:t>
            </a:r>
            <a:r>
              <a:rPr lang="en-US" sz="2800" dirty="0"/>
              <a:t>to try to overload **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overloads of operators &amp;&amp;, ||, and , (comma) lose their special properties: short-circuit evaluation and sequencing.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overload of operator -&gt; must either return a raw pointer or return an object (by reference or by value), for which operator -&gt; is in turn overloaded.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not possible to change the precedence, grouping, or number of operands of operators. </a:t>
            </a:r>
          </a:p>
        </p:txBody>
      </p:sp>
    </p:spTree>
    <p:extLst>
      <p:ext uri="{BB962C8B-B14F-4D97-AF65-F5344CB8AC3E}">
        <p14:creationId xmlns:p14="http://schemas.microsoft.com/office/powerpoint/2010/main" val="31075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AF489EEC-6C1D-9343-97CF-1CDF6FC3F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 Operator Overloading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BEF0D423-D4C4-B840-8AFC-FB33FC0308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7924800" cy="5516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</a:pPr>
            <a:r>
              <a:rPr lang="en-US" altLang="en-US" dirty="0"/>
              <a:t>Operators can be overloaded as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en-US" dirty="0"/>
              <a:t>   - instance member functions, or as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en-US" dirty="0"/>
              <a:t>   - friend functions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endParaRPr lang="en-US" altLang="en-US" dirty="0"/>
          </a:p>
          <a:p>
            <a:r>
              <a:rPr lang="en-US" altLang="en-US" dirty="0"/>
              <a:t>Overloaded operator as a member function of a class</a:t>
            </a:r>
          </a:p>
          <a:p>
            <a:pPr marL="0" indent="0">
              <a:buNone/>
            </a:pPr>
            <a:r>
              <a:rPr lang="en-US" altLang="en-US" dirty="0"/>
              <a:t>   - Access to private members</a:t>
            </a:r>
          </a:p>
          <a:p>
            <a:pPr marL="0" indent="0">
              <a:buNone/>
            </a:pPr>
            <a:r>
              <a:rPr lang="en-US" altLang="en-US" dirty="0"/>
              <a:t>   - Use of the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en-US" dirty="0"/>
              <a:t> pointer</a:t>
            </a:r>
          </a:p>
          <a:p>
            <a:pPr marL="457200" lvl="1" indent="0">
              <a:buNone/>
            </a:pPr>
            <a:endParaRPr lang="en-US" altLang="en-US" dirty="0"/>
          </a:p>
          <a:p>
            <a:r>
              <a:rPr lang="en-US" altLang="en-US" dirty="0"/>
              <a:t>Overloaded operator as a separate function outside of a class</a:t>
            </a:r>
          </a:p>
          <a:p>
            <a:pPr marL="0" indent="0">
              <a:buNone/>
            </a:pPr>
            <a:r>
              <a:rPr lang="en-US" altLang="en-US" dirty="0"/>
              <a:t>   - Must declare the operator function as a friend of the </a:t>
            </a:r>
          </a:p>
          <a:p>
            <a:pPr marL="0" indent="0">
              <a:buNone/>
            </a:pPr>
            <a:r>
              <a:rPr lang="en-US" altLang="en-US" dirty="0"/>
              <a:t>     class to have access to private members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5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5000"/>
              </a:lnSpc>
            </a:pPr>
            <a:endParaRPr lang="en-US" altLang="en-US" dirty="0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CE1E0C71-5B52-7F4B-87D9-F0F5F26C4C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1-</a:t>
            </a:r>
            <a:fld id="{4255B4F5-CD0F-9247-B893-5DFE955790AE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24876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AF489EEC-6C1D-9343-97CF-1CDF6FC3F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 Operator Overloading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BEF0D423-D4C4-B840-8AFC-FB33FC0308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92480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5000"/>
              </a:lnSpc>
            </a:pPr>
            <a:r>
              <a:rPr lang="en-US" altLang="en-US" dirty="0"/>
              <a:t>The overloaded operator must have the same number of parameters as the standard version.  For example,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operator=</a:t>
            </a:r>
            <a:r>
              <a:rPr lang="en-US" altLang="en-US" dirty="0"/>
              <a:t> must have two parameters, since the standard = operator takes two parameters.</a:t>
            </a:r>
          </a:p>
          <a:p>
            <a:pPr marL="0" indent="0" eaLnBrk="1" hangingPunct="1">
              <a:lnSpc>
                <a:spcPct val="85000"/>
              </a:lnSpc>
              <a:buNone/>
            </a:pPr>
            <a:endParaRPr lang="en-US" altLang="en-US" dirty="0"/>
          </a:p>
          <a:p>
            <a:pPr>
              <a:spcBef>
                <a:spcPts val="0"/>
              </a:spcBef>
            </a:pPr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logical not </a:t>
            </a:r>
            <a:r>
              <a:rPr lang="en-US" dirty="0"/>
              <a:t>operator takes one operand: </a:t>
            </a:r>
            <a:r>
              <a:rPr lang="en-US" i="1" dirty="0"/>
              <a:t>!value  </a:t>
            </a:r>
            <a:r>
              <a:rPr lang="en-US" dirty="0"/>
              <a:t>Therefore the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operator!</a:t>
            </a:r>
            <a:r>
              <a:rPr lang="en-US" i="1" dirty="0"/>
              <a:t> </a:t>
            </a:r>
            <a:r>
              <a:rPr lang="en-US" dirty="0"/>
              <a:t>function will have </a:t>
            </a:r>
            <a:r>
              <a:rPr lang="en-US" i="1" dirty="0"/>
              <a:t>one </a:t>
            </a:r>
            <a:r>
              <a:rPr lang="en-US" dirty="0"/>
              <a:t>parameter and it will represent the </a:t>
            </a:r>
            <a:r>
              <a:rPr lang="en-US" i="1" dirty="0"/>
              <a:t>right side </a:t>
            </a:r>
            <a:r>
              <a:rPr lang="en-US" dirty="0"/>
              <a:t>operand. </a:t>
            </a:r>
          </a:p>
          <a:p>
            <a:pPr eaLnBrk="1" hangingPunct="1">
              <a:lnSpc>
                <a:spcPct val="85000"/>
              </a:lnSpc>
            </a:pPr>
            <a:endParaRPr lang="en-US" altLang="en-US" dirty="0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CE1E0C71-5B52-7F4B-87D9-F0F5F26C4C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1-</a:t>
            </a:r>
            <a:fld id="{4255B4F5-CD0F-9247-B893-5DFE955790AE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5744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2901C2BF-738F-8F4D-91FB-4DBC640B96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Overloading Operators as Instance Members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F0925378-FFE8-0647-B158-A14A4762D5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6868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A binary operator that is overloaded as an instance member needs only one parameter, which represents the operand on the right: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class </a:t>
            </a:r>
            <a:r>
              <a:rPr lang="en-US" altLang="en-US" sz="2800" dirty="0" err="1">
                <a:solidFill>
                  <a:srgbClr val="3D8963"/>
                </a:solidFill>
                <a:latin typeface="Courier New" panose="02070309020205020404" pitchFamily="49" charset="0"/>
              </a:rPr>
              <a:t>OpClass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  private: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    </a:t>
            </a:r>
            <a:r>
              <a:rPr lang="en-US" altLang="en-US" sz="2800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x;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  public: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OpClass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operator+(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OpClass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right);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};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rgbClr val="3D8963"/>
              </a:solidFill>
              <a:latin typeface="Courier New" panose="02070309020205020404" pitchFamily="49" charset="0"/>
            </a:endParaRPr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5AEFF8CE-16B8-804E-8204-3F8793187D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1-</a:t>
            </a:r>
            <a:fld id="{4255B4F5-CD0F-9247-B893-5DFE955790AE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57616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6C5C7B38-E9C3-7649-ACC6-71918B5514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Overloading Operators as Instance Members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BEF30325-E6AE-B74F-AD06-FF46DD8CEC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8991600" cy="45720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dirty="0"/>
              <a:t>The left operand of the overloaded binary operator is the calling object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dirty="0"/>
              <a:t>The implicit left parameter is accessed through the </a:t>
            </a:r>
            <a:r>
              <a:rPr lang="en-US" altLang="en-US" b="1" dirty="0">
                <a:latin typeface="Courier New" panose="02070309020205020404" pitchFamily="49" charset="0"/>
              </a:rPr>
              <a:t>this</a:t>
            </a:r>
            <a:r>
              <a:rPr lang="en-US" altLang="en-US" dirty="0"/>
              <a:t> pointer</a:t>
            </a:r>
          </a:p>
          <a:p>
            <a:pPr eaLnBrk="1" hangingPunct="1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3D8963"/>
                </a:solidFill>
                <a:latin typeface="Courier New" panose="02070309020205020404" pitchFamily="49" charset="0"/>
              </a:rPr>
              <a:t>OpClass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3D8963"/>
                </a:solidFill>
                <a:latin typeface="Courier New" panose="02070309020205020404" pitchFamily="49" charset="0"/>
              </a:rPr>
              <a:t>OpClass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::operator+(</a:t>
            </a:r>
            <a:r>
              <a:rPr lang="en-US" altLang="en-US" sz="2800" dirty="0" err="1">
                <a:solidFill>
                  <a:srgbClr val="3D8963"/>
                </a:solidFill>
                <a:latin typeface="Courier New" panose="02070309020205020404" pitchFamily="49" charset="0"/>
              </a:rPr>
              <a:t>OpClass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r) 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800" dirty="0" err="1">
                <a:solidFill>
                  <a:srgbClr val="3D8963"/>
                </a:solidFill>
                <a:latin typeface="Courier New" panose="02070309020205020404" pitchFamily="49" charset="0"/>
              </a:rPr>
              <a:t>OpClass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sum;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sum.x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= this-&gt;x + </a:t>
            </a:r>
            <a:r>
              <a:rPr lang="en-US" altLang="en-US" sz="28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r.x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;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return sum;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}</a:t>
            </a:r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FD2FE4CF-B153-7748-8682-71B47B98E0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1-</a:t>
            </a:r>
            <a:fld id="{4255B4F5-CD0F-9247-B893-5DFE955790AE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53369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18072</TotalTime>
  <Words>1180</Words>
  <Application>Microsoft Macintosh PowerPoint</Application>
  <PresentationFormat>On-screen Show (4:3)</PresentationFormat>
  <Paragraphs>204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Courier New</vt:lpstr>
      <vt:lpstr>Tahoma</vt:lpstr>
      <vt:lpstr>Times New Roman</vt:lpstr>
      <vt:lpstr>Office Theme</vt:lpstr>
      <vt:lpstr>More about Classes  and  Object Oriented Programming</vt:lpstr>
      <vt:lpstr>More C++</vt:lpstr>
      <vt:lpstr>11.6  Operator Overloading</vt:lpstr>
      <vt:lpstr>Operator Overloading (Restrictions)</vt:lpstr>
      <vt:lpstr>Operator Overloading (Restrictions)</vt:lpstr>
      <vt:lpstr>  Operator Overloading</vt:lpstr>
      <vt:lpstr>  Operator Overloading</vt:lpstr>
      <vt:lpstr>Overloading Operators as Instance Members</vt:lpstr>
      <vt:lpstr>Overloading Operators as Instance Members</vt:lpstr>
      <vt:lpstr>Operator Overloading</vt:lpstr>
      <vt:lpstr>Overloading  +</vt:lpstr>
      <vt:lpstr>Invoking an Overloaded Operator</vt:lpstr>
      <vt:lpstr>Overloading Assignment</vt:lpstr>
      <vt:lpstr>Overloading Assignment</vt:lpstr>
      <vt:lpstr>Overloading Assignment</vt:lpstr>
      <vt:lpstr>Overloading Types of Operators</vt:lpstr>
      <vt:lpstr>Overloading &lt;&lt;  and  &gt;&gt;</vt:lpstr>
      <vt:lpstr>Overloading &lt;&lt;  and  &gt;&gt;</vt:lpstr>
      <vt:lpstr>Overloading &lt;&lt;  and  &gt;&gt;</vt:lpstr>
      <vt:lpstr>Overloading &lt;&lt;  and  &gt;&gt;</vt:lpstr>
      <vt:lpstr>Overloaded [] Operator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M Lowe</dc:creator>
  <cp:lastModifiedBy>Microsoft Office User</cp:lastModifiedBy>
  <cp:revision>68</cp:revision>
  <cp:lastPrinted>2019-03-29T12:20:34Z</cp:lastPrinted>
  <dcterms:created xsi:type="dcterms:W3CDTF">2013-06-20T05:02:42Z</dcterms:created>
  <dcterms:modified xsi:type="dcterms:W3CDTF">2019-04-07T15:06:57Z</dcterms:modified>
</cp:coreProperties>
</file>